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68" r:id="rId10"/>
    <p:sldId id="269" r:id="rId11"/>
    <p:sldId id="270" r:id="rId12"/>
    <p:sldId id="266" r:id="rId13"/>
    <p:sldId id="259" r:id="rId14"/>
    <p:sldId id="264" r:id="rId15"/>
    <p:sldId id="271" r:id="rId16"/>
    <p:sldId id="273" r:id="rId17"/>
    <p:sldId id="275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1C1"/>
    <a:srgbClr val="6ED8EF"/>
    <a:srgbClr val="5D5454"/>
    <a:srgbClr val="270D69"/>
    <a:srgbClr val="E87B0E"/>
    <a:srgbClr val="009136"/>
    <a:srgbClr val="E6E6E6"/>
    <a:srgbClr val="FF99FF"/>
    <a:srgbClr val="CC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5501" autoAdjust="0"/>
  </p:normalViewPr>
  <p:slideViewPr>
    <p:cSldViewPr snapToGrid="0">
      <p:cViewPr varScale="1">
        <p:scale>
          <a:sx n="88" d="100"/>
          <a:sy n="88" d="100"/>
        </p:scale>
        <p:origin x="96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E5EA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" b="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 userDrawn="1"/>
        </p:nvSpPr>
        <p:spPr>
          <a:xfrm>
            <a:off x="685800" y="3699308"/>
            <a:ext cx="7772400" cy="287605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  <a:alpha val="25000"/>
                  <a:lumMod val="70000"/>
                  <a:lumOff val="3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  <a:gs pos="100000">
                <a:schemeClr val="accent6">
                  <a:lumMod val="40000"/>
                  <a:lumOff val="60000"/>
                  <a:tint val="23500"/>
                  <a:satMod val="160000"/>
                </a:schemeClr>
              </a:gs>
            </a:gsLst>
            <a:lin ang="2700000" scaled="1"/>
            <a:tileRect/>
          </a:gra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99308"/>
            <a:ext cx="7772400" cy="2855912"/>
          </a:xfrm>
        </p:spPr>
        <p:txBody>
          <a:bodyPr anchor="ctr" anchorCtr="0">
            <a:normAutofit/>
          </a:bodyPr>
          <a:lstStyle>
            <a:lvl1pPr algn="ctr">
              <a:defRPr sz="56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01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49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" r="1335" b="17212"/>
          <a:stretch/>
        </p:blipFill>
        <p:spPr>
          <a:xfrm>
            <a:off x="0" y="1"/>
            <a:ext cx="4192510" cy="43059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4305993"/>
            <a:ext cx="6858000" cy="1820486"/>
          </a:xfrm>
        </p:spPr>
        <p:txBody>
          <a:bodyPr anchor="ctr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quarter" idx="13"/>
          </p:nvPr>
        </p:nvSpPr>
        <p:spPr>
          <a:xfrm>
            <a:off x="4538749" y="423949"/>
            <a:ext cx="4189326" cy="3425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248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763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5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95796"/>
            <a:ext cx="3886200" cy="448116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98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90946"/>
            <a:ext cx="7886700" cy="13399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593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13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45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39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DC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агетная рамка 21"/>
          <p:cNvSpPr/>
          <p:nvPr userDrawn="1"/>
        </p:nvSpPr>
        <p:spPr>
          <a:xfrm rot="19210274">
            <a:off x="8619811" y="62696"/>
            <a:ext cx="244177" cy="244177"/>
          </a:xfrm>
          <a:prstGeom prst="bevel">
            <a:avLst>
              <a:gd name="adj" fmla="val 15530"/>
            </a:avLst>
          </a:prstGeom>
          <a:solidFill>
            <a:srgbClr val="FF99FF"/>
          </a:solidFill>
          <a:ln>
            <a:solidFill>
              <a:srgbClr val="FF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2</a:t>
            </a:r>
            <a:endParaRPr lang="ru-RU" sz="800" dirty="0"/>
          </a:p>
        </p:txBody>
      </p:sp>
      <p:sp>
        <p:nvSpPr>
          <p:cNvPr id="19" name="Багетная рамка 18"/>
          <p:cNvSpPr/>
          <p:nvPr userDrawn="1"/>
        </p:nvSpPr>
        <p:spPr>
          <a:xfrm rot="549100">
            <a:off x="4591415" y="29953"/>
            <a:ext cx="440668" cy="279400"/>
          </a:xfrm>
          <a:prstGeom prst="bevel">
            <a:avLst>
              <a:gd name="adj" fmla="val 15530"/>
            </a:avLst>
          </a:prstGeom>
          <a:solidFill>
            <a:srgbClr val="CC99FF"/>
          </a:solidFill>
          <a:ln>
            <a:solidFill>
              <a:srgbClr val="CC99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Tab</a:t>
            </a:r>
            <a:endParaRPr lang="ru-RU" sz="900" dirty="0"/>
          </a:p>
        </p:txBody>
      </p:sp>
      <p:sp>
        <p:nvSpPr>
          <p:cNvPr id="18" name="Багетная рамка 17"/>
          <p:cNvSpPr/>
          <p:nvPr userDrawn="1"/>
        </p:nvSpPr>
        <p:spPr>
          <a:xfrm rot="21354383">
            <a:off x="6466242" y="55501"/>
            <a:ext cx="1318003" cy="279400"/>
          </a:xfrm>
          <a:prstGeom prst="bevel">
            <a:avLst>
              <a:gd name="adj" fmla="val 15768"/>
            </a:avLst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агетная рамка 16"/>
          <p:cNvSpPr/>
          <p:nvPr userDrawn="1"/>
        </p:nvSpPr>
        <p:spPr>
          <a:xfrm rot="1019198">
            <a:off x="8869482" y="179172"/>
            <a:ext cx="244177" cy="244177"/>
          </a:xfrm>
          <a:prstGeom prst="bevel">
            <a:avLst>
              <a:gd name="adj" fmla="val 15530"/>
            </a:avLst>
          </a:prstGeom>
          <a:solidFill>
            <a:srgbClr val="37CBFF"/>
          </a:solidFill>
          <a:ln>
            <a:solidFill>
              <a:srgbClr val="37CB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 smtClean="0"/>
              <a:t>9</a:t>
            </a:r>
            <a:endParaRPr lang="ru-RU" sz="800" dirty="0"/>
          </a:p>
        </p:txBody>
      </p:sp>
      <p:sp>
        <p:nvSpPr>
          <p:cNvPr id="14" name="Багетная рамка 13"/>
          <p:cNvSpPr/>
          <p:nvPr userDrawn="1"/>
        </p:nvSpPr>
        <p:spPr>
          <a:xfrm rot="474543">
            <a:off x="8810294" y="6518640"/>
            <a:ext cx="279400" cy="279400"/>
          </a:xfrm>
          <a:prstGeom prst="bevel">
            <a:avLst>
              <a:gd name="adj" fmla="val 1553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Alt</a:t>
            </a:r>
            <a:endParaRPr lang="ru-RU" sz="800" dirty="0"/>
          </a:p>
        </p:txBody>
      </p:sp>
      <p:sp>
        <p:nvSpPr>
          <p:cNvPr id="13" name="Багетная рамка 12"/>
          <p:cNvSpPr/>
          <p:nvPr userDrawn="1"/>
        </p:nvSpPr>
        <p:spPr>
          <a:xfrm rot="5113579">
            <a:off x="338109" y="11141"/>
            <a:ext cx="279400" cy="279400"/>
          </a:xfrm>
          <a:prstGeom prst="bevel">
            <a:avLst>
              <a:gd name="adj" fmla="val 1553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Ins</a:t>
            </a:r>
            <a:endParaRPr lang="ru-RU" sz="800" dirty="0"/>
          </a:p>
        </p:txBody>
      </p:sp>
      <p:sp>
        <p:nvSpPr>
          <p:cNvPr id="12" name="Багетная рамка 11"/>
          <p:cNvSpPr/>
          <p:nvPr userDrawn="1"/>
        </p:nvSpPr>
        <p:spPr>
          <a:xfrm rot="1019198">
            <a:off x="59961" y="36839"/>
            <a:ext cx="279400" cy="279400"/>
          </a:xfrm>
          <a:prstGeom prst="bevel">
            <a:avLst>
              <a:gd name="adj" fmla="val 15530"/>
            </a:avLst>
          </a:prstGeom>
          <a:solidFill>
            <a:srgbClr val="66CCFF"/>
          </a:solidFill>
          <a:ln>
            <a:solidFill>
              <a:srgbClr val="66CCFF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Esc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 userDrawn="1"/>
        </p:nvSpPr>
        <p:spPr>
          <a:xfrm rot="20696560">
            <a:off x="31974" y="332756"/>
            <a:ext cx="279400" cy="279400"/>
          </a:xfrm>
          <a:prstGeom prst="bevel">
            <a:avLst>
              <a:gd name="adj" fmla="val 15530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End</a:t>
            </a:r>
            <a:endParaRPr lang="ru-RU" sz="800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99505" y="191193"/>
            <a:ext cx="8744990" cy="6475614"/>
          </a:xfrm>
          <a:prstGeom prst="roundRect">
            <a:avLst>
              <a:gd name="adj" fmla="val 6000"/>
            </a:avLst>
          </a:prstGeom>
          <a:solidFill>
            <a:srgbClr val="E5EAF0"/>
          </a:solidFill>
          <a:ln w="5715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9031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714990"/>
            <a:ext cx="7886700" cy="4461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E151E-B606-4815-9FDE-C92037CF54D1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2399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2399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3BA0-D41D-49DF-B26E-25D147C258F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Багетная рамка 14"/>
          <p:cNvSpPr/>
          <p:nvPr userDrawn="1"/>
        </p:nvSpPr>
        <p:spPr>
          <a:xfrm rot="4193504">
            <a:off x="109104" y="6458160"/>
            <a:ext cx="279400" cy="279400"/>
          </a:xfrm>
          <a:prstGeom prst="bevel">
            <a:avLst>
              <a:gd name="adj" fmla="val 15530"/>
            </a:avLst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l"/>
            <a:r>
              <a:rPr lang="en-US" sz="800" b="1" dirty="0" smtClean="0"/>
              <a:t>O</a:t>
            </a:r>
          </a:p>
          <a:p>
            <a:pPr algn="r"/>
            <a:r>
              <a:rPr lang="ru-RU" sz="800" b="1" dirty="0" smtClean="0">
                <a:solidFill>
                  <a:srgbClr val="FF0000"/>
                </a:solidFill>
              </a:rPr>
              <a:t>Щ</a:t>
            </a:r>
            <a:endParaRPr lang="ru-RU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84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ln>
            <a:noFill/>
          </a:ln>
          <a:solidFill>
            <a:srgbClr val="002060"/>
          </a:solidFill>
          <a:effectLst>
            <a:glow rad="63500">
              <a:schemeClr val="bg1"/>
            </a:glow>
          </a:effectLst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1286" y="3626738"/>
            <a:ext cx="7772400" cy="2855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Рисунки по координатам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672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разделения рисунка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914572" y="1509288"/>
            <a:ext cx="2775515" cy="2324157"/>
            <a:chOff x="6649211" y="1388564"/>
            <a:chExt cx="2768628" cy="2318390"/>
          </a:xfrm>
        </p:grpSpPr>
        <p:pic>
          <p:nvPicPr>
            <p:cNvPr id="6" name="Picture 2" descr="Картинки по запросу рисунки по координатам экология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641" b="51384"/>
            <a:stretch/>
          </p:blipFill>
          <p:spPr bwMode="auto">
            <a:xfrm>
              <a:off x="6649211" y="1388564"/>
              <a:ext cx="2768628" cy="23183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7441336" y="1435463"/>
              <a:ext cx="314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C00000"/>
                  </a:solidFill>
                </a:rPr>
                <a:t>I</a:t>
              </a:r>
              <a:endParaRPr lang="ru-RU" sz="40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917287" y="3807130"/>
            <a:ext cx="2778902" cy="2470935"/>
            <a:chOff x="4917287" y="3807130"/>
            <a:chExt cx="2778902" cy="2470935"/>
          </a:xfrm>
        </p:grpSpPr>
        <p:pic>
          <p:nvPicPr>
            <p:cNvPr id="7" name="Picture 2" descr="Картинки по запросу рисунки по координатам экология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69" t="48185"/>
            <a:stretch/>
          </p:blipFill>
          <p:spPr bwMode="auto">
            <a:xfrm>
              <a:off x="4917287" y="3807130"/>
              <a:ext cx="2778902" cy="24709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196556" y="4732589"/>
              <a:ext cx="4187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</a:rPr>
                <a:t>II</a:t>
              </a:r>
              <a:endParaRPr lang="ru-RU" sz="36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1721372" y="3807129"/>
            <a:ext cx="3213843" cy="2470935"/>
            <a:chOff x="1703444" y="3807129"/>
            <a:chExt cx="3213843" cy="2470935"/>
          </a:xfrm>
        </p:grpSpPr>
        <p:pic>
          <p:nvPicPr>
            <p:cNvPr id="8" name="Picture 2" descr="Картинки по запросу рисунки по координатам экология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185" r="46187"/>
            <a:stretch/>
          </p:blipFill>
          <p:spPr bwMode="auto">
            <a:xfrm>
              <a:off x="1703444" y="3807129"/>
              <a:ext cx="3213843" cy="24709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774641" y="4732589"/>
              <a:ext cx="5357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</a:rPr>
                <a:t>III</a:t>
              </a:r>
              <a:endParaRPr lang="ru-RU" sz="36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1719172" y="1511548"/>
            <a:ext cx="3191583" cy="2300337"/>
            <a:chOff x="77942" y="1429487"/>
            <a:chExt cx="3191583" cy="2300337"/>
          </a:xfrm>
        </p:grpSpPr>
        <p:pic>
          <p:nvPicPr>
            <p:cNvPr id="5" name="Picture 2" descr="Картинки по запросу рисунки по координатам экология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559" b="51763"/>
            <a:stretch/>
          </p:blipFill>
          <p:spPr bwMode="auto">
            <a:xfrm>
              <a:off x="77942" y="1429487"/>
              <a:ext cx="3191583" cy="2300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104782" y="1619620"/>
              <a:ext cx="5629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</a:rPr>
                <a:t>IV</a:t>
              </a:r>
              <a:endParaRPr lang="ru-RU" sz="36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1" name="Picture 2" descr="Картинки по запросу рисунки по координатам эколог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890" y="1509288"/>
            <a:ext cx="5972197" cy="476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30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 выполненного задания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4667" t="23293" r="44666" b="27969"/>
          <a:stretch/>
        </p:blipFill>
        <p:spPr>
          <a:xfrm>
            <a:off x="2269644" y="1615873"/>
            <a:ext cx="4604712" cy="4573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6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Графический редактор </a:t>
            </a:r>
            <a:r>
              <a:rPr lang="en-US" dirty="0" err="1" smtClean="0"/>
              <a:t>Inkscepe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07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Настройка рабочей области </a:t>
            </a:r>
            <a:r>
              <a:rPr lang="en-US" dirty="0" smtClean="0"/>
              <a:t>Inks</a:t>
            </a:r>
            <a:r>
              <a:rPr lang="ru-RU" dirty="0" smtClean="0"/>
              <a:t>с</a:t>
            </a:r>
            <a:r>
              <a:rPr lang="en-US" dirty="0" err="1" smtClean="0"/>
              <a:t>epe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628650" y="1615873"/>
            <a:ext cx="3897086" cy="4554932"/>
            <a:chOff x="1322614" y="1615873"/>
            <a:chExt cx="3897086" cy="4554932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/>
            <a:srcRect r="71587" b="46865"/>
            <a:stretch/>
          </p:blipFill>
          <p:spPr>
            <a:xfrm>
              <a:off x="1322614" y="1615873"/>
              <a:ext cx="3897086" cy="4554932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1352550" y="5191125"/>
              <a:ext cx="1676400" cy="2667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accent6">
                      <a:lumMod val="75000"/>
                    </a:schemeClr>
                  </a:solidFill>
                </a:ln>
                <a:noFill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1482571" y="1615873"/>
            <a:ext cx="4908885" cy="4944979"/>
            <a:chOff x="5005136" y="1515979"/>
            <a:chExt cx="4908885" cy="494497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/>
            <a:srcRect l="34169" t="18137" r="27024" b="19317"/>
            <a:stretch/>
          </p:blipFill>
          <p:spPr>
            <a:xfrm>
              <a:off x="5005136" y="1515979"/>
              <a:ext cx="4908885" cy="4944979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6148136" y="4090739"/>
              <a:ext cx="1624263" cy="52938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133472" y="2077455"/>
              <a:ext cx="625642" cy="28875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641421" y="1609418"/>
            <a:ext cx="4940468" cy="4997419"/>
            <a:chOff x="-1243043" y="19804"/>
            <a:chExt cx="4940468" cy="4997419"/>
          </a:xfrm>
        </p:grpSpPr>
        <p:pic>
          <p:nvPicPr>
            <p:cNvPr id="17" name="Рисунок 16"/>
            <p:cNvPicPr>
              <a:picLocks noChangeAspect="1"/>
            </p:cNvPicPr>
            <p:nvPr/>
          </p:nvPicPr>
          <p:blipFill rotWithShape="1">
            <a:blip r:embed="rId4"/>
            <a:srcRect l="33893" t="18033" r="26898" b="18510"/>
            <a:stretch/>
          </p:blipFill>
          <p:spPr>
            <a:xfrm>
              <a:off x="-1243043" y="19804"/>
              <a:ext cx="4940468" cy="4997419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273269" y="546538"/>
              <a:ext cx="546538" cy="31531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-1127004" y="932071"/>
              <a:ext cx="4711031" cy="315310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937013" y="1615873"/>
            <a:ext cx="4951132" cy="4984511"/>
            <a:chOff x="3422806" y="1615873"/>
            <a:chExt cx="4951132" cy="4984511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5"/>
            <a:srcRect l="34122" t="18281" r="26843" b="18842"/>
            <a:stretch/>
          </p:blipFill>
          <p:spPr>
            <a:xfrm>
              <a:off x="3422806" y="1615873"/>
              <a:ext cx="4951132" cy="4984511"/>
            </a:xfrm>
            <a:prstGeom prst="rect">
              <a:avLst/>
            </a:prstGeom>
          </p:spPr>
        </p:pic>
        <p:sp>
          <p:nvSpPr>
            <p:cNvPr id="14" name="Прямоугольник 13"/>
            <p:cNvSpPr/>
            <p:nvPr/>
          </p:nvSpPr>
          <p:spPr>
            <a:xfrm>
              <a:off x="6343831" y="4662868"/>
              <a:ext cx="1790519" cy="471107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767811" y="4034756"/>
              <a:ext cx="1376064" cy="235554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3230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должно получиться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b="4255"/>
          <a:stretch/>
        </p:blipFill>
        <p:spPr>
          <a:xfrm>
            <a:off x="363809" y="1360447"/>
            <a:ext cx="8479108" cy="507397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785850" y="6153010"/>
            <a:ext cx="1042147" cy="39668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732059" y="5567080"/>
            <a:ext cx="497541" cy="5695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486650" y="526713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30%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4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Сохранение документа</a:t>
            </a:r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15555" y="1275256"/>
            <a:ext cx="3701441" cy="4414642"/>
            <a:chOff x="628650" y="1708321"/>
            <a:chExt cx="3701441" cy="4414642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/>
            <a:srcRect r="73014" b="48502"/>
            <a:stretch/>
          </p:blipFill>
          <p:spPr>
            <a:xfrm>
              <a:off x="628650" y="1708321"/>
              <a:ext cx="3701441" cy="4414642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666229" y="3469708"/>
              <a:ext cx="1175098" cy="25052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1280746" y="1537814"/>
            <a:ext cx="5747657" cy="4653643"/>
            <a:chOff x="1280746" y="1615873"/>
            <a:chExt cx="5747657" cy="465364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/>
            <a:srcRect l="30119" t="17048" r="27976" b="28666"/>
            <a:stretch/>
          </p:blipFill>
          <p:spPr>
            <a:xfrm>
              <a:off x="1280746" y="1615873"/>
              <a:ext cx="5747657" cy="4653643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3411445" y="2727093"/>
              <a:ext cx="1751570" cy="20319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458760" y="5610604"/>
              <a:ext cx="797395" cy="199181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62295" y="3161903"/>
              <a:ext cx="1903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Обязательно </a:t>
              </a:r>
              <a:r>
                <a:rPr lang="en-US" b="1" dirty="0" smtClean="0">
                  <a:solidFill>
                    <a:srgbClr val="C00000"/>
                  </a:solidFill>
                </a:rPr>
                <a:t>PDF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cxnSp>
          <p:nvCxnSpPr>
            <p:cNvPr id="13" name="Прямая со стрелкой 12"/>
            <p:cNvCxnSpPr/>
            <p:nvPr/>
          </p:nvCxnSpPr>
          <p:spPr>
            <a:xfrm flipH="1" flipV="1">
              <a:off x="5163015" y="2941436"/>
              <a:ext cx="219344" cy="22046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4434169" y="3287164"/>
            <a:ext cx="3564293" cy="3116425"/>
            <a:chOff x="4359164" y="2451557"/>
            <a:chExt cx="3564293" cy="3116425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 rotWithShape="1">
            <a:blip r:embed="rId4"/>
            <a:srcRect l="37619" t="32857" r="36395" b="30789"/>
            <a:stretch/>
          </p:blipFill>
          <p:spPr>
            <a:xfrm>
              <a:off x="4359164" y="2451557"/>
              <a:ext cx="3564293" cy="311642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553285" y="4288860"/>
              <a:ext cx="20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C00000"/>
                  </a:solidFill>
                </a:rPr>
                <a:t>Ничего не меняем</a:t>
              </a:r>
              <a:endParaRPr lang="ru-RU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865829" y="5107258"/>
              <a:ext cx="990186" cy="32623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>
              <a:off x="6445405" y="4528780"/>
              <a:ext cx="420424" cy="522722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341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у нас получилось?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49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Дайте свой ответ на карточках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570594"/>
              </p:ext>
            </p:extLst>
          </p:nvPr>
        </p:nvGraphicFramePr>
        <p:xfrm>
          <a:off x="1049790" y="1804919"/>
          <a:ext cx="7005639" cy="3866537"/>
        </p:xfrm>
        <a:graphic>
          <a:graphicData uri="http://schemas.openxmlformats.org/drawingml/2006/table">
            <a:tbl>
              <a:tblPr firstRow="1" firstCol="1" bandRow="1">
                <a:tableStyleId>{8A107856-5554-42FB-B03E-39F5DBC370BA}</a:tableStyleId>
              </a:tblPr>
              <a:tblGrid>
                <a:gridCol w="2335213"/>
                <a:gridCol w="2335213"/>
                <a:gridCol w="2335213"/>
              </a:tblGrid>
              <a:tr h="17983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 узнали что-то новое на занятии?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Понравилось ли вам занятие? Нарисуйте смайлик-ответ: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sym typeface="Wingdings" panose="05000000000000000000" pitchFamily="2" charset="2"/>
                        </a:rPr>
                        <a:t></a:t>
                      </a:r>
                      <a:r>
                        <a:rPr lang="ru-RU" sz="1400">
                          <a:effectLst/>
                        </a:rPr>
                        <a:t>- понравилось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sym typeface="Wingdings" panose="05000000000000000000" pitchFamily="2" charset="2"/>
                        </a:rPr>
                        <a:t></a:t>
                      </a:r>
                      <a:r>
                        <a:rPr lang="en-US" sz="1400">
                          <a:effectLst/>
                        </a:rPr>
                        <a:t>-</a:t>
                      </a:r>
                      <a:r>
                        <a:rPr lang="ru-RU" sz="1400">
                          <a:effectLst/>
                        </a:rPr>
                        <a:t> не понравилось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sym typeface="Wingdings" panose="05000000000000000000" pitchFamily="2" charset="2"/>
                        </a:rPr>
                        <a:t></a:t>
                      </a:r>
                      <a:r>
                        <a:rPr lang="en-US" sz="1400">
                          <a:effectLst/>
                        </a:rPr>
                        <a:t>- </a:t>
                      </a:r>
                      <a:r>
                        <a:rPr lang="ru-RU" sz="1400">
                          <a:effectLst/>
                        </a:rPr>
                        <a:t>равнодушно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Хотели бы еще работать в графических редакторах?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0682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61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занятие!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99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Декартова система координат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41470"/>
            <a:ext cx="3754664" cy="4461973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 (Заголовки)"/>
              </a:rPr>
              <a:t>Ось ОХ – горизонтальная ось; 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 (Заголовки)"/>
              </a:rPr>
              <a:t>Ось ОУ – вертикальная ось ;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 (Заголовки)"/>
              </a:rPr>
              <a:t>О – начало координат – пересечение осей ОХ и ОУ.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Картинки по запросу декартова система координа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314" y="1841470"/>
            <a:ext cx="4238172" cy="4209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 r="16644"/>
          <a:stretch/>
        </p:blipFill>
        <p:spPr>
          <a:xfrm>
            <a:off x="4107543" y="1841470"/>
            <a:ext cx="4789715" cy="362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3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Поиграем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7111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Выберите правильную точку А(8;7)</a:t>
            </a:r>
            <a:endParaRPr lang="ru-RU" sz="28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037" y="1289607"/>
            <a:ext cx="5800725" cy="3629025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3610712" y="2068287"/>
            <a:ext cx="449317" cy="400110"/>
            <a:chOff x="3606468" y="2308810"/>
            <a:chExt cx="449317" cy="400110"/>
          </a:xfrm>
        </p:grpSpPr>
        <p:sp>
          <p:nvSpPr>
            <p:cNvPr id="7" name="Овал 6"/>
            <p:cNvSpPr/>
            <p:nvPr/>
          </p:nvSpPr>
          <p:spPr>
            <a:xfrm>
              <a:off x="3983777" y="2636912"/>
              <a:ext cx="72008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06468" y="2308810"/>
              <a:ext cx="3118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FF0000"/>
                  </a:solidFill>
                </a:rPr>
                <a:t>А</a:t>
              </a:r>
              <a:endParaRPr lang="ru-RU" sz="2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243323" y="2401287"/>
            <a:ext cx="392638" cy="369332"/>
            <a:chOff x="4247964" y="2253026"/>
            <a:chExt cx="392638" cy="369332"/>
          </a:xfrm>
        </p:grpSpPr>
        <p:sp>
          <p:nvSpPr>
            <p:cNvPr id="10" name="Овал 9"/>
            <p:cNvSpPr/>
            <p:nvPr/>
          </p:nvSpPr>
          <p:spPr>
            <a:xfrm>
              <a:off x="4247964" y="2500619"/>
              <a:ext cx="72008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52570" y="225302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rgbClr val="0070C0"/>
                  </a:solidFill>
                </a:rPr>
                <a:t>А</a:t>
              </a:r>
              <a:endParaRPr lang="ru-RU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2" name="Овальная выноска 11"/>
          <p:cNvSpPr/>
          <p:nvPr/>
        </p:nvSpPr>
        <p:spPr>
          <a:xfrm>
            <a:off x="1843879" y="5030809"/>
            <a:ext cx="1224136" cy="720080"/>
          </a:xfrm>
          <a:prstGeom prst="wedgeEllipse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99863" y="6040048"/>
            <a:ext cx="1512168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НЕТ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5763029" y="5030809"/>
            <a:ext cx="1224136" cy="720080"/>
          </a:xfrm>
          <a:prstGeom prst="wedgeEllipse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623844" y="6040048"/>
            <a:ext cx="1502505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ДА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77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7111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Выберите правильную точку В(5;7)</a:t>
            </a:r>
            <a:endParaRPr lang="ru-RU" sz="2800" dirty="0"/>
          </a:p>
        </p:txBody>
      </p:sp>
      <p:pic>
        <p:nvPicPr>
          <p:cNvPr id="16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678" y="1141346"/>
            <a:ext cx="5800725" cy="3629025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4007213" y="2456505"/>
            <a:ext cx="383885" cy="400110"/>
            <a:chOff x="3983777" y="2323986"/>
            <a:chExt cx="383885" cy="400110"/>
          </a:xfrm>
        </p:grpSpPr>
        <p:sp>
          <p:nvSpPr>
            <p:cNvPr id="18" name="Овал 17"/>
            <p:cNvSpPr/>
            <p:nvPr/>
          </p:nvSpPr>
          <p:spPr>
            <a:xfrm>
              <a:off x="3983777" y="2636912"/>
              <a:ext cx="72008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055785" y="2323986"/>
              <a:ext cx="3118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rgbClr val="C00000"/>
                  </a:solidFill>
                </a:rPr>
                <a:t>В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162464" y="2097005"/>
            <a:ext cx="350411" cy="494648"/>
            <a:chOff x="3969561" y="2077979"/>
            <a:chExt cx="350411" cy="494648"/>
          </a:xfrm>
        </p:grpSpPr>
        <p:sp>
          <p:nvSpPr>
            <p:cNvPr id="21" name="Овал 20"/>
            <p:cNvSpPr/>
            <p:nvPr/>
          </p:nvSpPr>
          <p:spPr>
            <a:xfrm>
              <a:off x="4247964" y="2500619"/>
              <a:ext cx="72008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69561" y="2077979"/>
              <a:ext cx="2880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00B050"/>
                  </a:solidFill>
                </a:rPr>
                <a:t>В</a:t>
              </a:r>
              <a:endParaRPr lang="ru-RU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3" name="Овальная выноска 22"/>
          <p:cNvSpPr/>
          <p:nvPr/>
        </p:nvSpPr>
        <p:spPr>
          <a:xfrm>
            <a:off x="6116251" y="5013176"/>
            <a:ext cx="1224136" cy="720080"/>
          </a:xfrm>
          <a:prstGeom prst="wedgeEllipse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972235" y="6120906"/>
            <a:ext cx="1512168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НЕТ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25" name="Овальная выноска 24"/>
          <p:cNvSpPr/>
          <p:nvPr/>
        </p:nvSpPr>
        <p:spPr>
          <a:xfrm>
            <a:off x="1799144" y="5013176"/>
            <a:ext cx="1224136" cy="720080"/>
          </a:xfrm>
          <a:prstGeom prst="wedgeEllipse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В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659959" y="6070984"/>
            <a:ext cx="1502505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ДА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75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7111"/>
            <a:ext cx="7886700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Выберите правильную точку Е(8;2)</a:t>
            </a:r>
            <a:endParaRPr lang="ru-RU" sz="2800" dirty="0"/>
          </a:p>
        </p:txBody>
      </p:sp>
      <p:pic>
        <p:nvPicPr>
          <p:cNvPr id="15" name="Объект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678" y="1141346"/>
            <a:ext cx="5800725" cy="3629025"/>
          </a:xfrm>
          <a:prstGeom prst="rect">
            <a:avLst/>
          </a:prstGeom>
        </p:spPr>
      </p:pic>
      <p:grpSp>
        <p:nvGrpSpPr>
          <p:cNvPr id="28" name="Группа 27"/>
          <p:cNvGrpSpPr/>
          <p:nvPr/>
        </p:nvGrpSpPr>
        <p:grpSpPr>
          <a:xfrm>
            <a:off x="2177994" y="1889493"/>
            <a:ext cx="449317" cy="400110"/>
            <a:chOff x="3606468" y="2308810"/>
            <a:chExt cx="449317" cy="400110"/>
          </a:xfrm>
        </p:grpSpPr>
        <p:sp>
          <p:nvSpPr>
            <p:cNvPr id="29" name="Овал 28"/>
            <p:cNvSpPr/>
            <p:nvPr/>
          </p:nvSpPr>
          <p:spPr>
            <a:xfrm>
              <a:off x="3983777" y="2636912"/>
              <a:ext cx="72008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06468" y="2308810"/>
              <a:ext cx="31187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Е</a:t>
              </a:r>
              <a:endParaRPr lang="ru-RU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257391" y="3645024"/>
            <a:ext cx="392638" cy="400110"/>
            <a:chOff x="4247964" y="2253026"/>
            <a:chExt cx="392638" cy="400110"/>
          </a:xfrm>
        </p:grpSpPr>
        <p:sp>
          <p:nvSpPr>
            <p:cNvPr id="32" name="Овал 31"/>
            <p:cNvSpPr/>
            <p:nvPr/>
          </p:nvSpPr>
          <p:spPr>
            <a:xfrm>
              <a:off x="4247964" y="2500619"/>
              <a:ext cx="72008" cy="72008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52570" y="2253026"/>
              <a:ext cx="2880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rgbClr val="008000"/>
                  </a:solidFill>
                </a:rPr>
                <a:t>Е</a:t>
              </a:r>
              <a:endParaRPr lang="ru-RU" sz="20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34" name="Овальная выноска 33"/>
          <p:cNvSpPr/>
          <p:nvPr/>
        </p:nvSpPr>
        <p:spPr>
          <a:xfrm>
            <a:off x="1721864" y="5013176"/>
            <a:ext cx="1224136" cy="720080"/>
          </a:xfrm>
          <a:prstGeom prst="wedgeEllipse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endParaRPr lang="ru-RU" sz="2400" dirty="0">
              <a:ln w="0">
                <a:solidFill>
                  <a:schemeClr val="accent6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77375" y="6093296"/>
            <a:ext cx="1512168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НЕТ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36" name="Овальная выноска 35"/>
          <p:cNvSpPr/>
          <p:nvPr/>
        </p:nvSpPr>
        <p:spPr>
          <a:xfrm>
            <a:off x="6119971" y="5013176"/>
            <a:ext cx="1224136" cy="720080"/>
          </a:xfrm>
          <a:prstGeom prst="wedgeEllipseCallou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8000"/>
                </a:solidFill>
              </a:rPr>
              <a:t>Е</a:t>
            </a:r>
            <a:endParaRPr lang="ru-RU" sz="2400" b="1" dirty="0">
              <a:solidFill>
                <a:srgbClr val="008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981898" y="6093296"/>
            <a:ext cx="1502505" cy="43204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ДА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52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задания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30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5856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Год экологии в России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700" y="1584124"/>
            <a:ext cx="3871430" cy="4559822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/>
              <a:t>5</a:t>
            </a:r>
            <a:r>
              <a:rPr lang="ru-RU" sz="1800" dirty="0"/>
              <a:t> января 2016 года Президент России Владимир Путин подписал указ, в соответствии с которым 2017 год в России объявлен годом экологии. Цель этого решения — привлечь внимание к проблемным вопросам, существующим в экологической сфере, и улучшить состояние экологической безопасности страны.</a:t>
            </a:r>
          </a:p>
          <a:p>
            <a:endParaRPr lang="ru-RU" dirty="0"/>
          </a:p>
        </p:txBody>
      </p:sp>
      <p:pic>
        <p:nvPicPr>
          <p:cNvPr id="2050" name="Picture 2" descr="Картинки по запросу 2017 год экологи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" r="2235"/>
          <a:stretch/>
        </p:blipFill>
        <p:spPr bwMode="auto">
          <a:xfrm>
            <a:off x="4323493" y="1584124"/>
            <a:ext cx="4489807" cy="270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26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группе разработать небольшой плакат на экологическую тему;</a:t>
            </a:r>
          </a:p>
          <a:p>
            <a:r>
              <a:rPr lang="ru-RU" dirty="0" smtClean="0"/>
              <a:t>Разделить изображение по четвертям;</a:t>
            </a:r>
          </a:p>
          <a:p>
            <a:r>
              <a:rPr lang="ru-RU" dirty="0" smtClean="0"/>
              <a:t>Подумать и рассказать другой группе, что значит ваш плакат.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89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лавиатура" id="{F26DBFD6-43B9-478F-8F8D-170F213E122F}" vid="{DD39142D-9279-4B33-A4E5-E39706405DE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Клавиатура</Template>
  <TotalTime>245</TotalTime>
  <Words>174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Arial (Заголовки)</vt:lpstr>
      <vt:lpstr>Arial Black</vt:lpstr>
      <vt:lpstr>Calibri</vt:lpstr>
      <vt:lpstr>Tahoma</vt:lpstr>
      <vt:lpstr>Times New Roman</vt:lpstr>
      <vt:lpstr>Wingdings</vt:lpstr>
      <vt:lpstr>Тема Office</vt:lpstr>
      <vt:lpstr>Рисунки по координатам</vt:lpstr>
      <vt:lpstr>Декартова система координат</vt:lpstr>
      <vt:lpstr>Поиграем</vt:lpstr>
      <vt:lpstr>Выберите правильную точку А(8;7)</vt:lpstr>
      <vt:lpstr>Выберите правильную точку В(5;7)</vt:lpstr>
      <vt:lpstr>Выберите правильную точку Е(8;2)</vt:lpstr>
      <vt:lpstr>Тема задания</vt:lpstr>
      <vt:lpstr>Год экологии в России</vt:lpstr>
      <vt:lpstr>Задание</vt:lpstr>
      <vt:lpstr>Пример разделения рисунка</vt:lpstr>
      <vt:lpstr>Пример выполненного задания</vt:lpstr>
      <vt:lpstr>Графический редактор Inkscepe </vt:lpstr>
      <vt:lpstr>Настройка рабочей области Inksсepe</vt:lpstr>
      <vt:lpstr>Что должно получиться</vt:lpstr>
      <vt:lpstr>Сохранение документа</vt:lpstr>
      <vt:lpstr>Что у нас получилось?</vt:lpstr>
      <vt:lpstr>Дайте свой ответ на карточках</vt:lpstr>
      <vt:lpstr>Спасибо за занятие!</vt:lpstr>
    </vt:vector>
  </TitlesOfParts>
  <Company>DNS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Рисунки по координатам</dc:title>
  <dc:creator>Дарья Марилова</dc:creator>
  <cp:lastModifiedBy>Дарья Марилова</cp:lastModifiedBy>
  <cp:revision>15</cp:revision>
  <dcterms:created xsi:type="dcterms:W3CDTF">2017-04-12T10:32:38Z</dcterms:created>
  <dcterms:modified xsi:type="dcterms:W3CDTF">2018-04-21T14:40:08Z</dcterms:modified>
</cp:coreProperties>
</file>